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7" r:id="rId5"/>
    <p:sldId id="274" r:id="rId6"/>
    <p:sldId id="266" r:id="rId7"/>
    <p:sldId id="259" r:id="rId8"/>
    <p:sldId id="261" r:id="rId9"/>
    <p:sldId id="262" r:id="rId10"/>
    <p:sldId id="263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\Desktop\paper\packet_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\Desktop\paper\packet_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\Desktop\paper\packet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Trial 1</c:v>
          </c:tx>
          <c:marker>
            <c:symbol val="none"/>
          </c:marker>
          <c:val>
            <c:numRef>
              <c:f>Sheet1!$B$5:$H$5</c:f>
              <c:numCache>
                <c:formatCode>General</c:formatCode>
                <c:ptCount val="7"/>
                <c:pt idx="0">
                  <c:v>768</c:v>
                </c:pt>
                <c:pt idx="1">
                  <c:v>767</c:v>
                </c:pt>
                <c:pt idx="2">
                  <c:v>722</c:v>
                </c:pt>
                <c:pt idx="3">
                  <c:v>714</c:v>
                </c:pt>
                <c:pt idx="4">
                  <c:v>703</c:v>
                </c:pt>
                <c:pt idx="5">
                  <c:v>707</c:v>
                </c:pt>
                <c:pt idx="6">
                  <c:v>701</c:v>
                </c:pt>
              </c:numCache>
            </c:numRef>
          </c:val>
          <c:smooth val="0"/>
        </c:ser>
        <c:ser>
          <c:idx val="1"/>
          <c:order val="1"/>
          <c:tx>
            <c:v>Trial 2</c:v>
          </c:tx>
          <c:marker>
            <c:symbol val="none"/>
          </c:marker>
          <c:val>
            <c:numRef>
              <c:f>Sheet1!$B$13:$H$13</c:f>
              <c:numCache>
                <c:formatCode>General</c:formatCode>
                <c:ptCount val="7"/>
                <c:pt idx="0">
                  <c:v>761</c:v>
                </c:pt>
                <c:pt idx="1">
                  <c:v>763</c:v>
                </c:pt>
                <c:pt idx="2">
                  <c:v>718</c:v>
                </c:pt>
                <c:pt idx="3">
                  <c:v>719</c:v>
                </c:pt>
                <c:pt idx="4">
                  <c:v>694</c:v>
                </c:pt>
                <c:pt idx="5">
                  <c:v>703</c:v>
                </c:pt>
                <c:pt idx="6">
                  <c:v>700</c:v>
                </c:pt>
              </c:numCache>
            </c:numRef>
          </c:val>
          <c:smooth val="0"/>
        </c:ser>
        <c:ser>
          <c:idx val="2"/>
          <c:order val="2"/>
          <c:tx>
            <c:v>Trial 3</c:v>
          </c:tx>
          <c:marker>
            <c:symbol val="none"/>
          </c:marker>
          <c:val>
            <c:numRef>
              <c:f>Sheet1!$B$22:$H$22</c:f>
              <c:numCache>
                <c:formatCode>General</c:formatCode>
                <c:ptCount val="7"/>
                <c:pt idx="0">
                  <c:v>771</c:v>
                </c:pt>
                <c:pt idx="1">
                  <c:v>768</c:v>
                </c:pt>
                <c:pt idx="2">
                  <c:v>722</c:v>
                </c:pt>
                <c:pt idx="3">
                  <c:v>720</c:v>
                </c:pt>
                <c:pt idx="4">
                  <c:v>701</c:v>
                </c:pt>
                <c:pt idx="5">
                  <c:v>703</c:v>
                </c:pt>
                <c:pt idx="6">
                  <c:v>707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1968"/>
        <c:axId val="1813888"/>
      </c:lineChart>
      <c:catAx>
        <c:axId val="181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Letter Number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813888"/>
        <c:crosses val="autoZero"/>
        <c:auto val="1"/>
        <c:lblAlgn val="ctr"/>
        <c:lblOffset val="100"/>
        <c:noMultiLvlLbl val="0"/>
      </c:catAx>
      <c:valAx>
        <c:axId val="1813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Size in Bytes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11968"/>
        <c:crosses val="autoZero"/>
        <c:crossBetween val="between"/>
      </c:valAx>
      <c:spPr>
        <a:effectLst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Trial 1</c:v>
          </c:tx>
          <c:marker>
            <c:symbol val="none"/>
          </c:marker>
          <c:val>
            <c:numRef>
              <c:f>Sheet1!$B$6:$H$6</c:f>
              <c:numCache>
                <c:formatCode>General</c:formatCode>
                <c:ptCount val="7"/>
                <c:pt idx="0">
                  <c:v>731</c:v>
                </c:pt>
                <c:pt idx="1">
                  <c:v>731</c:v>
                </c:pt>
                <c:pt idx="2">
                  <c:v>724</c:v>
                </c:pt>
                <c:pt idx="3">
                  <c:v>692</c:v>
                </c:pt>
                <c:pt idx="4">
                  <c:v>731</c:v>
                </c:pt>
                <c:pt idx="5">
                  <c:v>709</c:v>
                </c:pt>
                <c:pt idx="6">
                  <c:v>679</c:v>
                </c:pt>
              </c:numCache>
            </c:numRef>
          </c:val>
          <c:smooth val="0"/>
        </c:ser>
        <c:ser>
          <c:idx val="1"/>
          <c:order val="1"/>
          <c:tx>
            <c:v>Trial 2</c:v>
          </c:tx>
          <c:marker>
            <c:symbol val="none"/>
          </c:marker>
          <c:val>
            <c:numRef>
              <c:f>Sheet1!$B$14:$H$14</c:f>
              <c:numCache>
                <c:formatCode>General</c:formatCode>
                <c:ptCount val="7"/>
                <c:pt idx="0">
                  <c:v>735</c:v>
                </c:pt>
                <c:pt idx="1">
                  <c:v>729</c:v>
                </c:pt>
                <c:pt idx="2">
                  <c:v>716</c:v>
                </c:pt>
                <c:pt idx="3">
                  <c:v>703</c:v>
                </c:pt>
                <c:pt idx="4">
                  <c:v>734</c:v>
                </c:pt>
                <c:pt idx="5">
                  <c:v>712</c:v>
                </c:pt>
                <c:pt idx="6">
                  <c:v>684</c:v>
                </c:pt>
              </c:numCache>
            </c:numRef>
          </c:val>
          <c:smooth val="0"/>
        </c:ser>
        <c:ser>
          <c:idx val="2"/>
          <c:order val="2"/>
          <c:tx>
            <c:v>Trial 3</c:v>
          </c:tx>
          <c:marker>
            <c:symbol val="none"/>
          </c:marker>
          <c:val>
            <c:numRef>
              <c:f>Sheet1!$B$23:$H$23</c:f>
              <c:numCache>
                <c:formatCode>General</c:formatCode>
                <c:ptCount val="7"/>
                <c:pt idx="0">
                  <c:v>737</c:v>
                </c:pt>
                <c:pt idx="1">
                  <c:v>721</c:v>
                </c:pt>
                <c:pt idx="2">
                  <c:v>724</c:v>
                </c:pt>
                <c:pt idx="3">
                  <c:v>690</c:v>
                </c:pt>
                <c:pt idx="4">
                  <c:v>729</c:v>
                </c:pt>
                <c:pt idx="5">
                  <c:v>712</c:v>
                </c:pt>
                <c:pt idx="6">
                  <c:v>683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776"/>
        <c:axId val="1896832"/>
      </c:lineChart>
      <c:catAx>
        <c:axId val="185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Letter Number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896832"/>
        <c:crosses val="autoZero"/>
        <c:auto val="1"/>
        <c:lblAlgn val="ctr"/>
        <c:lblOffset val="100"/>
        <c:noMultiLvlLbl val="0"/>
      </c:catAx>
      <c:valAx>
        <c:axId val="1896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Size in Bytes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51776"/>
        <c:crosses val="autoZero"/>
        <c:crossBetween val="between"/>
      </c:valAx>
      <c:spPr>
        <a:effectLst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Trial 1</c:v>
          </c:tx>
          <c:marker>
            <c:symbol val="none"/>
          </c:marker>
          <c:val>
            <c:numRef>
              <c:f>Sheet1!$B$7:$H$7</c:f>
              <c:numCache>
                <c:formatCode>General</c:formatCode>
                <c:ptCount val="7"/>
                <c:pt idx="0">
                  <c:v>733</c:v>
                </c:pt>
                <c:pt idx="1">
                  <c:v>719</c:v>
                </c:pt>
                <c:pt idx="2">
                  <c:v>711</c:v>
                </c:pt>
                <c:pt idx="3">
                  <c:v>454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Trial 2</c:v>
          </c:tx>
          <c:marker>
            <c:symbol val="none"/>
          </c:marker>
          <c:val>
            <c:numRef>
              <c:f>Sheet1!$B$15:$H$15</c:f>
              <c:numCache>
                <c:formatCode>General</c:formatCode>
                <c:ptCount val="7"/>
                <c:pt idx="0">
                  <c:v>734</c:v>
                </c:pt>
                <c:pt idx="1">
                  <c:v>721</c:v>
                </c:pt>
                <c:pt idx="2">
                  <c:v>715</c:v>
                </c:pt>
                <c:pt idx="3">
                  <c:v>431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Trial 3</c:v>
          </c:tx>
          <c:marker>
            <c:symbol val="none"/>
          </c:marker>
          <c:val>
            <c:numRef>
              <c:f>Sheet1!$B$24:$H$24</c:f>
              <c:numCache>
                <c:formatCode>General</c:formatCode>
                <c:ptCount val="7"/>
                <c:pt idx="0">
                  <c:v>739</c:v>
                </c:pt>
                <c:pt idx="1">
                  <c:v>709</c:v>
                </c:pt>
                <c:pt idx="2">
                  <c:v>708</c:v>
                </c:pt>
                <c:pt idx="3">
                  <c:v>431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58080"/>
        <c:axId val="44961152"/>
      </c:lineChart>
      <c:catAx>
        <c:axId val="4495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Letter Number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4961152"/>
        <c:crosses val="autoZero"/>
        <c:auto val="1"/>
        <c:lblAlgn val="ctr"/>
        <c:lblOffset val="100"/>
        <c:noMultiLvlLbl val="0"/>
      </c:catAx>
      <c:valAx>
        <c:axId val="44961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Size in Bytes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958080"/>
        <c:crosses val="autoZero"/>
        <c:crossBetween val="between"/>
      </c:valAx>
      <c:spPr>
        <a:effectLst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AAD9AF-7E19-4714-92CD-F9ABC9F63EE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144134-BB32-4DEF-A3C4-BDB33548A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461 Section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TLS and HTTPS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Bug in </a:t>
            </a:r>
            <a:r>
              <a:rPr lang="en-US" dirty="0" err="1" smtClean="0"/>
              <a:t>OpenSSL</a:t>
            </a:r>
            <a:r>
              <a:rPr lang="en-US" dirty="0" smtClean="0"/>
              <a:t> implementation of TLS</a:t>
            </a:r>
          </a:p>
          <a:p>
            <a:r>
              <a:rPr lang="en-US" dirty="0" smtClean="0"/>
              <a:t>Clients ask for a “heartbeat” message to test and keep alive communication links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OpenSSL</a:t>
            </a:r>
            <a:r>
              <a:rPr lang="en-US" dirty="0" smtClean="0"/>
              <a:t>, length checking wasn’t properly performed on the heartbeat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 bug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UFRUXFxQVGBQVFxQUFxQUFxQXFxQUFxUYHCggGBwlHBQUITEhJSksLi4uFx8zODMsNygtLiwBCgoKDg0OGhAQGywkHCQsLCwsLCwsLCwsLCwsLCwsLCwsLCwsLCwsLCwsLCwsLCwsLDcsLCwrLCw3LCw3LCssLP/AABEIAOEA4QMBIgACEQEDEQH/xAAcAAABBQEBAQAAAAAAAAAAAAAEAAECAwUGBwj/xAA4EAACAQMCBAQEBAUDBQAAAAAAAQIDESEEMQUSQVEGEyJhFHGBkQcVobEyQlJiwSPw8RYXM9Hh/8QAGgEAAwEBAQEAAAAAAAAAAAAAAAECAwQFBv/EACURAAICAgIBBAMBAQAAAAAAAAABAhESIQMxBCIzQVETIzJhFP/aAAwDAQACEQMRAD8A9Le4ZT2AuodTeDxkdrK6oPT3L6oPTeQBF0gesy+TM/XahR3O3wX+w5/K9thEC+DMZcRQ/wCaHtuSPH/G2dBCRZc5tcVLocV9yKTL/CzfRK5hx4mWR4mLEb4nRsiMpcTQVp9YpBgzNpoInsZ9Z5D6jMyvLJXGKP8AQzYzkQ5iLkaSOhE3IqVZPZmJ4s4p5FGUutjzbgvjWrGr/qO8W/sYyVo3jG0eyuQ1wDh2vjVgpJ7hfMcsmaJE5MppbknIhReTk53o241sP07DaLANOEvURhFuTsked8nS+i+owL+Y4HxR+JEac+Sn6mnm3Q63gOs82EZvrYuUJJJslNG8IVhEaAE6htPYAvkNpvBSKY1QGhuEVGCw3ASL5HMeJ9RynSyZx/jON0dfif2Y+R/BjriPuSWvMB1GmSjWPZOGNHQx1pZHXGBGqW+YUkWby4h7k1r/AHOddUUdQWkgaOmjr/cO0WuaZyFLU+5t8LlzOxqqRzcqs6qfFXYjCtzZKPho23JQxsK41o5+OElK2XuRByIuRHmMZM64o4z8T6j8h/Q8kbPXPxKs9OzyDmJT0dMOjt/APiR05KlN46X/AGPVqVdSV0z5wjUaaaw+51/BfHM6cVGefc5+WDe0Uj2JyGoSPNv+vrrCZXV8fuMXZO5xcvHKWjWLSPUpcQhTTcmsHlfjjx1Ko3SovGza/ZHKcV8TVqt7yaT6IxUx8XiJO5DnyXpBegpOpVhHdykr/fJ9FcAoclOK9keI/h9ofM1UX0jn6s930mHbtYx8yW0iuPo1LiGuI4SwSLyHQ2AI7h0NihshVYLB5CKzBYbjBF8mcd4zqWR10jjPG+x1+E/2ow8r22cZUdwWrWcQoorU7n0OKPFhyNM0uAJVZHV/k0eU5jwrC0juk8GE9M7IytHF8V0nJdo5+pxB5R2fG4XTOH+HvJ/M24qYnOiyhq53Om4TqZb7GTpdIbulo8qNZJUYfluSQZPWT7m1w6o3HJzMqtjoeGy9KOHjltnoc6WKoPciPMRcgXWa2ME22VJmEUcZ+J2s/wBPl7nl50vjbifm1cbI5q4LSNoiZFCYzZLZRdGZGUitMVzOhjiEh7CA7X8MZuNaT6Yyew8OqXkeSfhrOPNJN2Z6xwm13Z3yeV5X9s3h0bdxDCOYsFi8h0HgAjuHQ2GNldYFhuFVQOLyMEXSZx/jON0dfJnLeKlg6fDf7UYeV7bOHcRpRD5U0N5J9ApI8Ki3w9G0zsr+k5ThMLSOmc/SYcstnZwr0mPxR4Zzem015P5m/rpbgWi6l8cyeRbLNNQsHqOAdTS3AdZxiMdjaUtGHHBuSLNVhmnpuLwhDLOH4jxlsy1qpT64OOEWmetP1I73XeLIq9jjuM+Ip1MXsjK1VfoZ7nkolRSFXd2VNDykVyYhjpXGdNijIu8xWJbAGQmOxhMCUIk3geMkRnO5NjOj8FxbrYwes8K1ip/xM8r8Cf8AlbO81kL7Hm+TudG8OjqvzqPf9RHE+QxznwRoejw3DoPBnxeQ6DwSDI1QOO4VWA4vIAi2ZzPifY6WTOb8T7HR4vuIw8n22cxYcSEz3UzxKCOH/wARvTl6TA0D9RszfpMOV7O3gXpMjWT3AqVVRTbZdrZbnIcY17TsmPjZThkzT4lxjomYWo1tzMnVb3IOZrmax41EunVbLI17IClMSmTlRbROrK4NKRZKRRImwY7kRchhgJJJk0Vok2SMSWSdSJXzD8wgFcQxfpKfNJX2uJukNKzvfAXC3yc765Ow8kyuB66NOlGKXRGroOJQnPk6nkck25NnUo0heQI2vgUIixmlF5DqewBT3NGm1YzbHRTVA1uaFSwA9wTFRNs53xNsdBI57xLsdPje4jHyPbZzRGRJkJntpniMJ0Dya1R+kxtA8mrVl6Tn5ns7uBekwOKVeVNnA6+rzSZ0PijWZ5TlJyKhpG6WxmyLYhrlWMVhMeTK2wsB2yEhXGYAQEJkbgSSuK5AVwAmIipDsQyVy/SztJAqCNGrzivdEy6HHs9a4NTXlRbXRGjoaEFUUksk+A8NcqUV7G7oeBWeTxZy2zrQ/wAUI0/ypCMrAFlKxbSrMCqV0PS1CKcX9Fh06rKlLJRLUIUKyGov6E6CpMxOOQ5karrIyOMydsHRwReaMeWnFoxvgyuekLHUqdmQqym1setZ534l9ENNTswrUy9LBdLSmt0E14NxasYzts3gsVR5bx2verL5mcjS8Q6ZwqyurXMu5qujQTEKIpMYDXIDrqMwEMMPYjIBDMZiFcYiIhxCAZErjJjgMii6lU5WmuhUMJoEer+CfGi9NOWGelUOKcywfMukquMk07NHUaLxpWg11R53N4jbuJ0Q5Ps93/MGI8c/7gT7MRzf8nJ9GmcT01acmqCCLexPlO5SRm0wXyB/hwqMS2KuPJE0ArTsXw1w+NMdU7l5CozFoyUtAa/kKxF0isicTEei9iUuGmxGKLeVDUhNHBca8JKtujArfhx2bPWvLV9hSh7DsDxuf4cVF1Bav4f1e57dKmmQlpkOwPDJeA65RPwRXXQ92lpEN8MuwsmB4JLwdqP6Sip4Q1H9J9Az0itshQ0MeqDJhSPn5eD9T/SJeD6/Y+gvg49kVy0MeyE5T+B+k8Bj4Qr9hPwjX7Hvi0EV0IS0MexDlyDqJ4MvCNfsTj4QrnuktHHsP8BEnPlKqB4bHwXWLafgir1Z7O9Ahfl66EOfMOoHktDwPLq2Gw8ExPTo8Osh3oUZt8v2UsDzX/ouP+0I9I+AX9QhXyfY/SFw5ntklBvqiVCdluP5crp3TXbZpDuwoUnjAqcuXH3JqOXf57rv1F5sW82fTG9ykIsUsP5YFHpchKTe0cdLkHUvHG9mvf2ZSbJouVXe9sHL+KfFMqMnSoxTmkrye0b7Y6s2oUYWvL1dc9HZYssAFThlGpJScEuW6v1l2XyTbaKctaBL7PPtTxTXTbbqTz0jhY3wvuWaTjmuhnzJvZ2mm/lv0Ow/LkptuSSSvey9/Srb72Gr6Cm6bTajLeNndRXSm2Spy+CmolXhjxp50vKrqMKj/hksRn/a77M7OjVT33OK0nBKLs5xi83vFyjLvfDs/qjraFVKKSva3V3f3ZsputmbivgMqew8I3Bk/d56ZJwqY62x879kNSsmiyc4/Uqt9u/QhzLp+trvJZDUt+n+XdtdN1v9AsKE3jH3IuVt9kWSSssr3Wz7fcpjHmbtGWNsb/JjEPLUK2xOnSvnb2ZCnp7JXxLGZP74LvK632dljPvv0FbCkVTWP1+gPKu3iMemepdUhJ3bwl9cLoUKm455mvb6ibGkXX9N2v8A6ShLvFJbf8EKVG8W0230SV7LuQpRcVZtyk31x9xWOh622LWX6kY0pYe69hq8W5WXz2JtzVpb/wBt++930RN2yqIKKbSbaz8iUqCvjP1I160pq6VsbJPm+xXTTznPd5Ysh0W+X7fqIfzf7f0EICr4tRtHbpezbaHr11dYbzi3+WDSpzezT/dFmmh6bTd1+zM1d0W67JOfMnfm6e1l29yWnkorZfMhqqT6eq21/wBkRcppem31ezG9MXZfOq5WzZLFr4zlIpqU6l8v5WaaK4J/zbvewTJ3jhxKuxdFNCh6f4uXvF3ffOAZ6VS/muuyw1b5miuZJqyafboCUtNCLd07977CcFoakVVNHFv+K9u+LfYpnw6HMvUrW6K+en+A2hSSeys+rdre5NqMpWXTv2FGAORXR0cY43W17vC7fsG6aHa1t8pbEKl0rKyfsWaaO7eMGtURZdBJbLf5/wDv2GhVcr2jhbO9utslVSL7+i+LYf3LIRT629/cfZNDxaxeMfbO32FDVKKwv2X2RN04pb363BVSWeW8nvcbtDCKWp5njmS3ec/dBTpRu/VJrPXKuuhlQqZtaze4Qrrpjq7saehNbLI11FWTXv3+5XPVueY2e6v7A+roqeM/TuKhpo0o2V136kZMdBFW6xG23bbHYhWdVLFmv+Sic+V8zb+V+hb8VzWe9tvYG0NJjqclyuTUL9tti2pO6w5Prey/z7GbxDUN2STv79CFHVOzcmkS5LorF9mnCsovKu33/wAkp+rr2ukrfSxkvicFuvk+rJUNZzerYFJdCxfZp8/Le0Wm+vyGguZN26/qA6aq3m7+QdCo9h2hNC+Fl2X3YhueXcQZIKZmUq2cslCo23YjLTpdSGmrO9rYOZWnTOh01oLdS32KoTSyld+5fv0I16NlvY1dszVFfqbwsEpJ2dlkHp36O4VTbQkkDbI0VPq8hCp33yQqTQo61bMqKrtku2RVNq9yMtHJepfZDz1V9iXxskh2gpkaWpk2kFqdsAFGrnmkEOcXm4rf2DSL5SsssHld7bFLqXkEVNsDz+RVRF1dkncdV3nlIUI90TjG13ca3sCnL/iuvcI8lwWXKRFVFLBbKtZWGvsTsop1ltFMJhO6ysgK1FnsFU43adxRYSTISf8AUiiUm9lYO1Ml0AKsrF0noSbJxqJKxVLle6Ixmm8sJ5oexDiVYPKMXbH6DyppqyL5q+UK4lELYNUmoY6EY6pyWGwjUUoyK6EIx6BWykLzn3YxdyoROP8AoGZGnK+XgtjLlIU53Q1Wmt7mfZqHxqu2CqeovhsBjqOhbCn1G7aJ0EUmiydWxRRqpPJdVkmNIT7KoajoO9PcVJpFvnroUkmtibroGnpX0YvKdty+VUqlUBdgVea1gjKUuhfHIyeSnZKIwu2jSpTSWQPkbQyl3FjiNuy6vrLbIqpSlJ52LUojTqJIrZJdKC6FdaRk6nifK8IWm1spPYWS6Hi+zQi31L4V7FMchEKasEVQNk/iLlE6eSfKNOpbconRRV0/Yto6ZdSqXEI7Dxr3ByiGwySSJUoLqZ7qO5GpWZDnspI1KnKBzV9ganNvc0qFkhXkOsQby2OFeYhBigyMGlMVVtgOnrhqyjPL6NmqJaakgytiOGAJNF12ykZvsohHNwpjRgNMVDssULonEHjVHdQpMkIlJDNIEcslnMzROuxUS50iSqoHmUqVgA1I1SiqmxtPUDLIb2hXTBqcWNULyupES2IFhpU3k09NpIoBi2EQrMIyQNNhdVLoVRmVc9ymrVSFJjSNCMiqvC6M5awup1rizsMaKHos3DdPSsO2QuwUQsm4j+UVNllMoRVUpNDea0F4K5wQ8AyBvOYizlEPAMjNWlsERhYi6glUOdRNmxpTEqpFolyYCmIi6+R/OuUVolHOxbHSDJTFGTAXWLKdQakS4mhTI1ZFEZjm12iOiMqhQ2wtUkNyENNFFNGq0aNKqAOOS+mNIUqDozLUkwBVS2nXKTRDL5UyqUSfmlUpA6GrJxBdRG4RAUrENlA+m0po06CBo1LFr1SKjQpNhPKkQlYCq6llDrsblXRKiw6ckQlWQMpMi4kW+y6DKdUUqgNAlOZWQVsn5oge4gyY6RCYojiJ+BjssQhEsYNWBJ/4EIAXZVMspCEZ/JTCYE4iEb/BkyxDSEIYismhCACLJwEIzXYF0R5CEaMESiQkOIzmCKZkIf7+whAhjseO4hB8gui+BNCEUMgVzEIQDCEI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UFRUXFxQVGBQVFxQUFxQUFxQXFxQUFxUYHCggGBwlHBQUITEhJSksLi4uFx8zODMsNygtLiwBCgoKDg0OGhAQGywkHCQsLCwsLCwsLCwsLCwsLCwsLCwsLCwsLCwsLCwsLCwsLCwsLDcsLCwrLCw3LCw3LCssLP/AABEIAOEA4QMBIgACEQEDEQH/xAAcAAABBQEBAQAAAAAAAAAAAAAEAAECAwUGBwj/xAA4EAACAQMCBAQEBAUDBQAAAAAAAQIDESEEMQUSQVEGEyJhFHGBkQcVobEyQlJiwSPw8RYXM9Hh/8QAGgEAAwEBAQEAAAAAAAAAAAAAAAECAwQFBv/EACURAAICAgIBBAMBAQAAAAAAAAABAhESIQMxBCIzQVETIzJhFP/aAAwDAQACEQMRAD8A9Le4ZT2AuodTeDxkdrK6oPT3L6oPTeQBF0gesy+TM/XahR3O3wX+w5/K9thEC+DMZcRQ/wCaHtuSPH/G2dBCRZc5tcVLocV9yKTL/CzfRK5hx4mWR4mLEb4nRsiMpcTQVp9YpBgzNpoInsZ9Z5D6jMyvLJXGKP8AQzYzkQ5iLkaSOhE3IqVZPZmJ4s4p5FGUutjzbgvjWrGr/qO8W/sYyVo3jG0eyuQ1wDh2vjVgpJ7hfMcsmaJE5MppbknIhReTk53o241sP07DaLANOEvURhFuTsked8nS+i+owL+Y4HxR+JEac+Sn6mnm3Q63gOs82EZvrYuUJJJslNG8IVhEaAE6htPYAvkNpvBSKY1QGhuEVGCw3ASL5HMeJ9RynSyZx/jON0dfif2Y+R/BjriPuSWvMB1GmSjWPZOGNHQx1pZHXGBGqW+YUkWby4h7k1r/AHOddUUdQWkgaOmjr/cO0WuaZyFLU+5t8LlzOxqqRzcqs6qfFXYjCtzZKPho23JQxsK41o5+OElK2XuRByIuRHmMZM64o4z8T6j8h/Q8kbPXPxKs9OzyDmJT0dMOjt/APiR05KlN46X/AGPVqVdSV0z5wjUaaaw+51/BfHM6cVGefc5+WDe0Uj2JyGoSPNv+vrrCZXV8fuMXZO5xcvHKWjWLSPUpcQhTTcmsHlfjjx1Ko3SovGza/ZHKcV8TVqt7yaT6IxUx8XiJO5DnyXpBegpOpVhHdykr/fJ9FcAoclOK9keI/h9ofM1UX0jn6s930mHbtYx8yW0iuPo1LiGuI4SwSLyHQ2AI7h0NihshVYLB5CKzBYbjBF8mcd4zqWR10jjPG+x1+E/2ow8r22cZUdwWrWcQoorU7n0OKPFhyNM0uAJVZHV/k0eU5jwrC0juk8GE9M7IytHF8V0nJdo5+pxB5R2fG4XTOH+HvJ/M24qYnOiyhq53Om4TqZb7GTpdIbulo8qNZJUYfluSQZPWT7m1w6o3HJzMqtjoeGy9KOHjltnoc6WKoPciPMRcgXWa2ME22VJmEUcZ+J2s/wBPl7nl50vjbifm1cbI5q4LSNoiZFCYzZLZRdGZGUitMVzOhjiEh7CA7X8MZuNaT6Yyew8OqXkeSfhrOPNJN2Z6xwm13Z3yeV5X9s3h0bdxDCOYsFi8h0HgAjuHQ2GNldYFhuFVQOLyMEXSZx/jON0dfJnLeKlg6fDf7UYeV7bOHcRpRD5U0N5J9ApI8Ki3w9G0zsr+k5ThMLSOmc/SYcstnZwr0mPxR4Zzem015P5m/rpbgWi6l8cyeRbLNNQsHqOAdTS3AdZxiMdjaUtGHHBuSLNVhmnpuLwhDLOH4jxlsy1qpT64OOEWmetP1I73XeLIq9jjuM+Ip1MXsjK1VfoZ7nkolRSFXd2VNDykVyYhjpXGdNijIu8xWJbAGQmOxhMCUIk3geMkRnO5NjOj8FxbrYwes8K1ip/xM8r8Cf8AlbO81kL7Hm+TudG8OjqvzqPf9RHE+QxznwRoejw3DoPBnxeQ6DwSDI1QOO4VWA4vIAi2ZzPifY6WTOb8T7HR4vuIw8n22cxYcSEz3UzxKCOH/wARvTl6TA0D9RszfpMOV7O3gXpMjWT3AqVVRTbZdrZbnIcY17TsmPjZThkzT4lxjomYWo1tzMnVb3IOZrmax41EunVbLI17IClMSmTlRbROrK4NKRZKRRImwY7kRchhgJJJk0Vok2SMSWSdSJXzD8wgFcQxfpKfNJX2uJukNKzvfAXC3yc765Ow8kyuB66NOlGKXRGroOJQnPk6nkck25NnUo0heQI2vgUIixmlF5DqewBT3NGm1YzbHRTVA1uaFSwA9wTFRNs53xNsdBI57xLsdPje4jHyPbZzRGRJkJntpniMJ0Dya1R+kxtA8mrVl6Tn5ns7uBekwOKVeVNnA6+rzSZ0PijWZ5TlJyKhpG6WxmyLYhrlWMVhMeTK2wsB2yEhXGYAQEJkbgSSuK5AVwAmIipDsQyVy/SztJAqCNGrzivdEy6HHs9a4NTXlRbXRGjoaEFUUksk+A8NcqUV7G7oeBWeTxZy2zrQ/wAUI0/ypCMrAFlKxbSrMCqV0PS1CKcX9Fh06rKlLJRLUIUKyGov6E6CpMxOOQ5karrIyOMydsHRwReaMeWnFoxvgyuekLHUqdmQqym1setZ534l9ENNTswrUy9LBdLSmt0E14NxasYzts3gsVR5bx2verL5mcjS8Q6ZwqyurXMu5qujQTEKIpMYDXIDrqMwEMMPYjIBDMZiFcYiIhxCAZErjJjgMii6lU5WmuhUMJoEer+CfGi9NOWGelUOKcywfMukquMk07NHUaLxpWg11R53N4jbuJ0Q5Ps93/MGI8c/7gT7MRzf8nJ9GmcT01acmqCCLexPlO5SRm0wXyB/hwqMS2KuPJE0ArTsXw1w+NMdU7l5CozFoyUtAa/kKxF0isicTEei9iUuGmxGKLeVDUhNHBca8JKtujArfhx2bPWvLV9hSh7DsDxuf4cVF1Bav4f1e57dKmmQlpkOwPDJeA65RPwRXXQ92lpEN8MuwsmB4JLwdqP6Sip4Q1H9J9Az0itshQ0MeqDJhSPn5eD9T/SJeD6/Y+gvg49kVy0MeyE5T+B+k8Bj4Qr9hPwjX7Hvi0EV0IS0MexDlyDqJ4MvCNfsTj4QrnuktHHsP8BEnPlKqB4bHwXWLafgir1Z7O9Ahfl66EOfMOoHktDwPLq2Gw8ExPTo8Osh3oUZt8v2UsDzX/ouP+0I9I+AX9QhXyfY/SFw5ntklBvqiVCdluP5crp3TXbZpDuwoUnjAqcuXH3JqOXf57rv1F5sW82fTG9ykIsUsP5YFHpchKTe0cdLkHUvHG9mvf2ZSbJouVXe9sHL+KfFMqMnSoxTmkrye0b7Y6s2oUYWvL1dc9HZYssAFThlGpJScEuW6v1l2XyTbaKctaBL7PPtTxTXTbbqTz0jhY3wvuWaTjmuhnzJvZ2mm/lv0Ow/LkptuSSSvey9/Srb72Gr6Cm6bTajLeNndRXSm2Spy+CmolXhjxp50vKrqMKj/hksRn/a77M7OjVT33OK0nBKLs5xi83vFyjLvfDs/qjraFVKKSva3V3f3ZsputmbivgMqew8I3Bk/d56ZJwqY62x879kNSsmiyc4/Uqt9u/QhzLp+trvJZDUt+n+XdtdN1v9AsKE3jH3IuVt9kWSSssr3Wz7fcpjHmbtGWNsb/JjEPLUK2xOnSvnb2ZCnp7JXxLGZP74LvK632dljPvv0FbCkVTWP1+gPKu3iMemepdUhJ3bwl9cLoUKm455mvb6ibGkXX9N2v8A6ShLvFJbf8EKVG8W0230SV7LuQpRcVZtyk31x9xWOh622LWX6kY0pYe69hq8W5WXz2JtzVpb/wBt++930RN2yqIKKbSbaz8iUqCvjP1I160pq6VsbJPm+xXTTznPd5Ysh0W+X7fqIfzf7f0EICr4tRtHbpezbaHr11dYbzi3+WDSpzezT/dFmmh6bTd1+zM1d0W67JOfMnfm6e1l29yWnkorZfMhqqT6eq21/wBkRcppem31ezG9MXZfOq5WzZLFr4zlIpqU6l8v5WaaK4J/zbvewTJ3jhxKuxdFNCh6f4uXvF3ffOAZ6VS/muuyw1b5miuZJqyafboCUtNCLd07977CcFoakVVNHFv+K9u+LfYpnw6HMvUrW6K+en+A2hSSeys+rdre5NqMpWXTv2FGAORXR0cY43W17vC7fsG6aHa1t8pbEKl0rKyfsWaaO7eMGtURZdBJbLf5/wDv2GhVcr2jhbO9utslVSL7+i+LYf3LIRT629/cfZNDxaxeMfbO32FDVKKwv2X2RN04pb363BVSWeW8nvcbtDCKWp5njmS3ec/dBTpRu/VJrPXKuuhlQqZtaze4Qrrpjq7saehNbLI11FWTXv3+5XPVueY2e6v7A+roqeM/TuKhpo0o2V136kZMdBFW6xG23bbHYhWdVLFmv+Sic+V8zb+V+hb8VzWe9tvYG0NJjqclyuTUL9tti2pO6w5Prey/z7GbxDUN2STv79CFHVOzcmkS5LorF9mnCsovKu33/wAkp+rr2ukrfSxkvicFuvk+rJUNZzerYFJdCxfZp8/Le0Wm+vyGguZN26/qA6aq3m7+QdCo9h2hNC+Fl2X3YhueXcQZIKZmUq2cslCo23YjLTpdSGmrO9rYOZWnTOh01oLdS32KoTSyld+5fv0I16NlvY1dszVFfqbwsEpJ2dlkHp36O4VTbQkkDbI0VPq8hCp33yQqTQo61bMqKrtku2RVNq9yMtHJepfZDz1V9iXxskh2gpkaWpk2kFqdsAFGrnmkEOcXm4rf2DSL5SsssHld7bFLqXkEVNsDz+RVRF1dkncdV3nlIUI90TjG13ca3sCnL/iuvcI8lwWXKRFVFLBbKtZWGvsTsop1ltFMJhO6ysgK1FnsFU43adxRYSTISf8AUiiUm9lYO1Ml0AKsrF0noSbJxqJKxVLle6Ixmm8sJ5oexDiVYPKMXbH6DyppqyL5q+UK4lELYNUmoY6EY6pyWGwjUUoyK6EIx6BWykLzn3YxdyoROP8AoGZGnK+XgtjLlIU53Q1Wmt7mfZqHxqu2CqeovhsBjqOhbCn1G7aJ0EUmiydWxRRqpPJdVkmNIT7KoajoO9PcVJpFvnroUkmtibroGnpX0YvKdty+VUqlUBdgVea1gjKUuhfHIyeSnZKIwu2jSpTSWQPkbQyl3FjiNuy6vrLbIqpSlJ52LUojTqJIrZJdKC6FdaRk6nifK8IWm1spPYWS6Hi+zQi31L4V7FMchEKasEVQNk/iLlE6eSfKNOpbconRRV0/Yto6ZdSqXEI7Dxr3ByiGwySSJUoLqZ7qO5GpWZDnspI1KnKBzV9ganNvc0qFkhXkOsQby2OFeYhBigyMGlMVVtgOnrhqyjPL6NmqJaakgytiOGAJNF12ykZvsohHNwpjRgNMVDssULonEHjVHdQpMkIlJDNIEcslnMzROuxUS50iSqoHmUqVgA1I1SiqmxtPUDLIb2hXTBqcWNULyupES2IFhpU3k09NpIoBi2EQrMIyQNNhdVLoVRmVc9ymrVSFJjSNCMiqvC6M5awup1rizsMaKHos3DdPSsO2QuwUQsm4j+UVNllMoRVUpNDea0F4K5wQ8AyBvOYizlEPAMjNWlsERhYi6glUOdRNmxpTEqpFolyYCmIi6+R/OuUVolHOxbHSDJTFGTAXWLKdQakS4mhTI1ZFEZjm12iOiMqhQ2wtUkNyENNFFNGq0aNKqAOOS+mNIUqDozLUkwBVS2nXKTRDL5UyqUSfmlUpA6GrJxBdRG4RAUrENlA+m0po06CBo1LFr1SKjQpNhPKkQlYCq6llDrsblXRKiw6ckQlWQMpMi4kW+y6DKdUUqgNAlOZWQVsn5oge4gyY6RCYojiJ+BjssQhEsYNWBJ/4EIAXZVMspCEZ/JTCYE4iEb/BkyxDSEIYismhCACLJwEIzXYF0R5CEaMESiQkOIzmCKZkIf7+whAhjseO4hB8gui+BNCEUMgVzEIQDCEIB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xQUFRUXFxQVGBQVFxQUFxQUFxQXFxQUFxUYHCggGBwlHBQUITEhJSksLi4uFx8zODMsNygtLiwBCgoKDg0OGhAQGywkHCQsLCwsLCwsLCwsLCwsLCwsLCwsLCwsLCwsLCwsLCwsLCwsLDcsLCwrLCw3LCw3LCssLP/AABEIAOEA4QMBIgACEQEDEQH/xAAcAAABBQEBAQAAAAAAAAAAAAAEAAECAwUGBwj/xAA4EAACAQMCBAQEBAUDBQAAAAAAAQIDESEEMQUSQVEGEyJhFHGBkQcVobEyQlJiwSPw8RYXM9Hh/8QAGgEAAwEBAQEAAAAAAAAAAAAAAAECAwQFBv/EACURAAICAgIBBAMBAQAAAAAAAAABAhESIQMxBCIzQVETIzJhFP/aAAwDAQACEQMRAD8A9Le4ZT2AuodTeDxkdrK6oPT3L6oPTeQBF0gesy+TM/XahR3O3wX+w5/K9thEC+DMZcRQ/wCaHtuSPH/G2dBCRZc5tcVLocV9yKTL/CzfRK5hx4mWR4mLEb4nRsiMpcTQVp9YpBgzNpoInsZ9Z5D6jMyvLJXGKP8AQzYzkQ5iLkaSOhE3IqVZPZmJ4s4p5FGUutjzbgvjWrGr/qO8W/sYyVo3jG0eyuQ1wDh2vjVgpJ7hfMcsmaJE5MppbknIhReTk53o241sP07DaLANOEvURhFuTsked8nS+i+owL+Y4HxR+JEac+Sn6mnm3Q63gOs82EZvrYuUJJJslNG8IVhEaAE6htPYAvkNpvBSKY1QGhuEVGCw3ASL5HMeJ9RynSyZx/jON0dfif2Y+R/BjriPuSWvMB1GmSjWPZOGNHQx1pZHXGBGqW+YUkWby4h7k1r/AHOddUUdQWkgaOmjr/cO0WuaZyFLU+5t8LlzOxqqRzcqs6qfFXYjCtzZKPho23JQxsK41o5+OElK2XuRByIuRHmMZM64o4z8T6j8h/Q8kbPXPxKs9OzyDmJT0dMOjt/APiR05KlN46X/AGPVqVdSV0z5wjUaaaw+51/BfHM6cVGefc5+WDe0Uj2JyGoSPNv+vrrCZXV8fuMXZO5xcvHKWjWLSPUpcQhTTcmsHlfjjx1Ko3SovGza/ZHKcV8TVqt7yaT6IxUx8XiJO5DnyXpBegpOpVhHdykr/fJ9FcAoclOK9keI/h9ofM1UX0jn6s930mHbtYx8yW0iuPo1LiGuI4SwSLyHQ2AI7h0NihshVYLB5CKzBYbjBF8mcd4zqWR10jjPG+x1+E/2ow8r22cZUdwWrWcQoorU7n0OKPFhyNM0uAJVZHV/k0eU5jwrC0juk8GE9M7IytHF8V0nJdo5+pxB5R2fG4XTOH+HvJ/M24qYnOiyhq53Om4TqZb7GTpdIbulo8qNZJUYfluSQZPWT7m1w6o3HJzMqtjoeGy9KOHjltnoc6WKoPciPMRcgXWa2ME22VJmEUcZ+J2s/wBPl7nl50vjbifm1cbI5q4LSNoiZFCYzZLZRdGZGUitMVzOhjiEh7CA7X8MZuNaT6Yyew8OqXkeSfhrOPNJN2Z6xwm13Z3yeV5X9s3h0bdxDCOYsFi8h0HgAjuHQ2GNldYFhuFVQOLyMEXSZx/jON0dfJnLeKlg6fDf7UYeV7bOHcRpRD5U0N5J9ApI8Ki3w9G0zsr+k5ThMLSOmc/SYcstnZwr0mPxR4Zzem015P5m/rpbgWi6l8cyeRbLNNQsHqOAdTS3AdZxiMdjaUtGHHBuSLNVhmnpuLwhDLOH4jxlsy1qpT64OOEWmetP1I73XeLIq9jjuM+Ip1MXsjK1VfoZ7nkolRSFXd2VNDykVyYhjpXGdNijIu8xWJbAGQmOxhMCUIk3geMkRnO5NjOj8FxbrYwes8K1ip/xM8r8Cf8AlbO81kL7Hm+TudG8OjqvzqPf9RHE+QxznwRoejw3DoPBnxeQ6DwSDI1QOO4VWA4vIAi2ZzPifY6WTOb8T7HR4vuIw8n22cxYcSEz3UzxKCOH/wARvTl6TA0D9RszfpMOV7O3gXpMjWT3AqVVRTbZdrZbnIcY17TsmPjZThkzT4lxjomYWo1tzMnVb3IOZrmax41EunVbLI17IClMSmTlRbROrK4NKRZKRRImwY7kRchhgJJJk0Vok2SMSWSdSJXzD8wgFcQxfpKfNJX2uJukNKzvfAXC3yc765Ow8kyuB66NOlGKXRGroOJQnPk6nkck25NnUo0heQI2vgUIixmlF5DqewBT3NGm1YzbHRTVA1uaFSwA9wTFRNs53xNsdBI57xLsdPje4jHyPbZzRGRJkJntpniMJ0Dya1R+kxtA8mrVl6Tn5ns7uBekwOKVeVNnA6+rzSZ0PijWZ5TlJyKhpG6WxmyLYhrlWMVhMeTK2wsB2yEhXGYAQEJkbgSSuK5AVwAmIipDsQyVy/SztJAqCNGrzivdEy6HHs9a4NTXlRbXRGjoaEFUUksk+A8NcqUV7G7oeBWeTxZy2zrQ/wAUI0/ypCMrAFlKxbSrMCqV0PS1CKcX9Fh06rKlLJRLUIUKyGov6E6CpMxOOQ5karrIyOMydsHRwReaMeWnFoxvgyuekLHUqdmQqym1setZ534l9ENNTswrUy9LBdLSmt0E14NxasYzts3gsVR5bx2verL5mcjS8Q6ZwqyurXMu5qujQTEKIpMYDXIDrqMwEMMPYjIBDMZiFcYiIhxCAZErjJjgMii6lU5WmuhUMJoEer+CfGi9NOWGelUOKcywfMukquMk07NHUaLxpWg11R53N4jbuJ0Q5Ps93/MGI8c/7gT7MRzf8nJ9GmcT01acmqCCLexPlO5SRm0wXyB/hwqMS2KuPJE0ArTsXw1w+NMdU7l5CozFoyUtAa/kKxF0isicTEei9iUuGmxGKLeVDUhNHBca8JKtujArfhx2bPWvLV9hSh7DsDxuf4cVF1Bav4f1e57dKmmQlpkOwPDJeA65RPwRXXQ92lpEN8MuwsmB4JLwdqP6Sip4Q1H9J9Az0itshQ0MeqDJhSPn5eD9T/SJeD6/Y+gvg49kVy0MeyE5T+B+k8Bj4Qr9hPwjX7Hvi0EV0IS0MexDlyDqJ4MvCNfsTj4QrnuktHHsP8BEnPlKqB4bHwXWLafgir1Z7O9Ahfl66EOfMOoHktDwPLq2Gw8ExPTo8Osh3oUZt8v2UsDzX/ouP+0I9I+AX9QhXyfY/SFw5ntklBvqiVCdluP5crp3TXbZpDuwoUnjAqcuXH3JqOXf57rv1F5sW82fTG9ykIsUsP5YFHpchKTe0cdLkHUvHG9mvf2ZSbJouVXe9sHL+KfFMqMnSoxTmkrye0b7Y6s2oUYWvL1dc9HZYssAFThlGpJScEuW6v1l2XyTbaKctaBL7PPtTxTXTbbqTz0jhY3wvuWaTjmuhnzJvZ2mm/lv0Ow/LkptuSSSvey9/Srb72Gr6Cm6bTajLeNndRXSm2Spy+CmolXhjxp50vKrqMKj/hksRn/a77M7OjVT33OK0nBKLs5xi83vFyjLvfDs/qjraFVKKSva3V3f3ZsputmbivgMqew8I3Bk/d56ZJwqY62x879kNSsmiyc4/Uqt9u/QhzLp+trvJZDUt+n+XdtdN1v9AsKE3jH3IuVt9kWSSssr3Wz7fcpjHmbtGWNsb/JjEPLUK2xOnSvnb2ZCnp7JXxLGZP74LvK632dljPvv0FbCkVTWP1+gPKu3iMemepdUhJ3bwl9cLoUKm455mvb6ibGkXX9N2v8A6ShLvFJbf8EKVG8W0230SV7LuQpRcVZtyk31x9xWOh622LWX6kY0pYe69hq8W5WXz2JtzVpb/wBt++930RN2yqIKKbSbaz8iUqCvjP1I160pq6VsbJPm+xXTTznPd5Ysh0W+X7fqIfzf7f0EICr4tRtHbpezbaHr11dYbzi3+WDSpzezT/dFmmh6bTd1+zM1d0W67JOfMnfm6e1l29yWnkorZfMhqqT6eq21/wBkRcppem31ezG9MXZfOq5WzZLFr4zlIpqU6l8v5WaaK4J/zbvewTJ3jhxKuxdFNCh6f4uXvF3ffOAZ6VS/muuyw1b5miuZJqyafboCUtNCLd07977CcFoakVVNHFv+K9u+LfYpnw6HMvUrW6K+en+A2hSSeys+rdre5NqMpWXTv2FGAORXR0cY43W17vC7fsG6aHa1t8pbEKl0rKyfsWaaO7eMGtURZdBJbLf5/wDv2GhVcr2jhbO9utslVSL7+i+LYf3LIRT629/cfZNDxaxeMfbO32FDVKKwv2X2RN04pb363BVSWeW8nvcbtDCKWp5njmS3ec/dBTpRu/VJrPXKuuhlQqZtaze4Qrrpjq7saehNbLI11FWTXv3+5XPVueY2e6v7A+roqeM/TuKhpo0o2V136kZMdBFW6xG23bbHYhWdVLFmv+Sic+V8zb+V+hb8VzWe9tvYG0NJjqclyuTUL9tti2pO6w5Prey/z7GbxDUN2STv79CFHVOzcmkS5LorF9mnCsovKu33/wAkp+rr2ukrfSxkvicFuvk+rJUNZzerYFJdCxfZp8/Le0Wm+vyGguZN26/qA6aq3m7+QdCo9h2hNC+Fl2X3YhueXcQZIKZmUq2cslCo23YjLTpdSGmrO9rYOZWnTOh01oLdS32KoTSyld+5fv0I16NlvY1dszVFfqbwsEpJ2dlkHp36O4VTbQkkDbI0VPq8hCp33yQqTQo61bMqKrtku2RVNq9yMtHJepfZDz1V9iXxskh2gpkaWpk2kFqdsAFGrnmkEOcXm4rf2DSL5SsssHld7bFLqXkEVNsDz+RVRF1dkncdV3nlIUI90TjG13ca3sCnL/iuvcI8lwWXKRFVFLBbKtZWGvsTsop1ltFMJhO6ysgK1FnsFU43adxRYSTISf8AUiiUm9lYO1Ml0AKsrF0noSbJxqJKxVLle6Ixmm8sJ5oexDiVYPKMXbH6DyppqyL5q+UK4lELYNUmoY6EY6pyWGwjUUoyK6EIx6BWykLzn3YxdyoROP8AoGZGnK+XgtjLlIU53Q1Wmt7mfZqHxqu2CqeovhsBjqOhbCn1G7aJ0EUmiydWxRRqpPJdVkmNIT7KoajoO9PcVJpFvnroUkmtibroGnpX0YvKdty+VUqlUBdgVea1gjKUuhfHIyeSnZKIwu2jSpTSWQPkbQyl3FjiNuy6vrLbIqpSlJ52LUojTqJIrZJdKC6FdaRk6nifK8IWm1spPYWS6Hi+zQi31L4V7FMchEKasEVQNk/iLlE6eSfKNOpbconRRV0/Yto6ZdSqXEI7Dxr3ByiGwySSJUoLqZ7qO5GpWZDnspI1KnKBzV9ganNvc0qFkhXkOsQby2OFeYhBigyMGlMVVtgOnrhqyjPL6NmqJaakgytiOGAJNF12ykZvsohHNwpjRgNMVDssULonEHjVHdQpMkIlJDNIEcslnMzROuxUS50iSqoHmUqVgA1I1SiqmxtPUDLIb2hXTBqcWNULyupES2IFhpU3k09NpIoBi2EQrMIyQNNhdVLoVRmVc9ymrVSFJjSNCMiqvC6M5awup1rizsMaKHos3DdPSsO2QuwUQsm4j+UVNllMoRVUpNDea0F4K5wQ8AyBvOYizlEPAMjNWlsERhYi6glUOdRNmxpTEqpFolyYCmIi6+R/OuUVolHOxbHSDJTFGTAXWLKdQakS4mhTI1ZFEZjm12iOiMqhQ2wtUkNyENNFFNGq0aNKqAOOS+mNIUqDozLUkwBVS2nXKTRDL5UyqUSfmlUpA6GrJxBdRG4RAUrENlA+m0po06CBo1LFr1SKjQpNhPKkQlYCq6llDrsblXRKiw6ckQlWQMpMi4kW+y6DKdUUqgNAlOZWQVsn5oge4gyY6RCYojiJ+BjssQhEsYNWBJ/4EIAXZVMspCEZ/JTCYE4iEb/BkyxDSEIYismhCACLJwEIzXYF0R5CEaMESiQkOIzmCKZkIf7+whAhjseO4hB8gui+BNCEUMgVzEIQDCEIB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41" y="3862387"/>
            <a:ext cx="6096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8" y="4145954"/>
            <a:ext cx="609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9" y="4135648"/>
            <a:ext cx="6096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97" y="4133675"/>
            <a:ext cx="609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03" y="4155791"/>
            <a:ext cx="6096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6096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data be intercepted by a MITM, even when encrypted over TLS?</a:t>
            </a:r>
          </a:p>
          <a:p>
            <a:pPr lvl="1"/>
            <a:r>
              <a:rPr lang="en-US" dirty="0" smtClean="0"/>
              <a:t>Implementation bugs (e.g., Heartbleed, 3Shake)</a:t>
            </a:r>
          </a:p>
          <a:p>
            <a:pPr lvl="1"/>
            <a:r>
              <a:rPr lang="en-US" dirty="0" smtClean="0"/>
              <a:t>Server/browser attacks (e.g., truncation attack)</a:t>
            </a:r>
          </a:p>
          <a:p>
            <a:pPr lvl="2"/>
            <a:r>
              <a:rPr lang="en-US" dirty="0" smtClean="0"/>
              <a:t>“Truncate” logout packet from user</a:t>
            </a:r>
          </a:p>
          <a:p>
            <a:pPr lvl="2"/>
            <a:r>
              <a:rPr lang="en-US" dirty="0" smtClean="0"/>
              <a:t>User’s browser tells them</a:t>
            </a:r>
            <a:br>
              <a:rPr lang="en-US" dirty="0" smtClean="0"/>
            </a:br>
            <a:r>
              <a:rPr lang="en-US" dirty="0" smtClean="0"/>
              <a:t>they’ve logged out</a:t>
            </a:r>
          </a:p>
          <a:p>
            <a:pPr lvl="2"/>
            <a:r>
              <a:rPr lang="en-US" dirty="0" smtClean="0"/>
              <a:t>They haven’t</a:t>
            </a:r>
          </a:p>
          <a:p>
            <a:pPr lvl="1"/>
            <a:r>
              <a:rPr lang="en-US" dirty="0" smtClean="0"/>
              <a:t>Side-channel attacks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Exploits</a:t>
            </a:r>
            <a:endParaRPr lang="en-US" dirty="0"/>
          </a:p>
        </p:txBody>
      </p:sp>
      <p:pic>
        <p:nvPicPr>
          <p:cNvPr id="8194" name="Picture 2" descr="http://cl.jroo.me/z3/_/m/Q/d/a.aaa-If-the-owner-hacker-cat-too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r="2522" b="5512"/>
          <a:stretch/>
        </p:blipFill>
        <p:spPr bwMode="auto">
          <a:xfrm>
            <a:off x="4953000" y="3657600"/>
            <a:ext cx="3566983" cy="27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TLS Attacks (1)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Some data is leaked even with encryption</a:t>
            </a:r>
          </a:p>
          <a:p>
            <a:pPr lvl="1"/>
            <a:r>
              <a:rPr lang="en-US" dirty="0" smtClean="0"/>
              <a:t>Packet send timing</a:t>
            </a:r>
          </a:p>
          <a:p>
            <a:pPr lvl="1"/>
            <a:r>
              <a:rPr lang="en-US" dirty="0" smtClean="0"/>
              <a:t>Payload size</a:t>
            </a:r>
          </a:p>
          <a:p>
            <a:pPr lvl="1"/>
            <a:r>
              <a:rPr lang="en-US" dirty="0" smtClean="0"/>
              <a:t>AJAX interfaces that load content dynamically provide insight into what the user is typing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5394219" cy="300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9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 TLS </a:t>
            </a:r>
            <a:r>
              <a:rPr lang="en-US" dirty="0" smtClean="0"/>
              <a:t>Attacks (2)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9" y="1524000"/>
            <a:ext cx="616319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667000"/>
            <a:ext cx="7196667" cy="3886200"/>
          </a:xfrm>
          <a:prstGeom prst="rect">
            <a:avLst/>
          </a:prstGeom>
          <a:solidFill>
            <a:schemeClr val="bg1">
              <a:alpha val="52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6974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Autocomplete </a:t>
            </a:r>
            <a:r>
              <a:rPr lang="en-US" sz="3800" dirty="0" smtClean="0"/>
              <a:t>Packet Sizes </a:t>
            </a:r>
            <a:r>
              <a:rPr lang="en-US" sz="3800" dirty="0"/>
              <a:t>for "hackers"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354921"/>
              </p:ext>
            </p:extLst>
          </p:nvPr>
        </p:nvGraphicFramePr>
        <p:xfrm>
          <a:off x="533400" y="1752600"/>
          <a:ext cx="8077200" cy="481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22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Autocomplete </a:t>
            </a:r>
            <a:r>
              <a:rPr lang="en-US" dirty="0" smtClean="0"/>
              <a:t>Packet Sizes </a:t>
            </a:r>
            <a:r>
              <a:rPr lang="en-US" dirty="0"/>
              <a:t>for "</a:t>
            </a:r>
            <a:r>
              <a:rPr lang="en-US" dirty="0" err="1"/>
              <a:t>benaloh</a:t>
            </a:r>
            <a:r>
              <a:rPr lang="en-US" dirty="0"/>
              <a:t>"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5933"/>
              </p:ext>
            </p:extLst>
          </p:nvPr>
        </p:nvGraphicFramePr>
        <p:xfrm>
          <a:off x="457200" y="1676399"/>
          <a:ext cx="8229600" cy="491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Autocomplete Packet Sizes for "</a:t>
            </a:r>
            <a:r>
              <a:rPr lang="en-US" sz="3800" dirty="0" err="1" smtClean="0"/>
              <a:t>xvwqxzx</a:t>
            </a:r>
            <a:r>
              <a:rPr lang="en-US" sz="3800" dirty="0" smtClean="0"/>
              <a:t>"</a:t>
            </a:r>
            <a:endParaRPr lang="en-US" sz="3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769315"/>
              </p:ext>
            </p:extLst>
          </p:nvPr>
        </p:nvGraphicFramePr>
        <p:xfrm>
          <a:off x="457200" y="1752599"/>
          <a:ext cx="8229600" cy="493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42" name="Picture 2" descr="http://www.magicindie.com/magicblog/wp-content/uploads/2013/12/cat_progra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8" y="1600200"/>
            <a:ext cx="7543800" cy="46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joke about bad weather</a:t>
            </a:r>
            <a:endParaRPr lang="en-US" dirty="0"/>
          </a:p>
        </p:txBody>
      </p:sp>
      <p:pic>
        <p:nvPicPr>
          <p:cNvPr id="5122" name="Picture 2" descr="http://www.pageresource.com/wallpapers/wallpaper/cats-laughing-cat-funny-c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57" y="1609468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“Transport Layer Security” protocol</a:t>
            </a:r>
          </a:p>
          <a:p>
            <a:r>
              <a:rPr lang="en-US" dirty="0" smtClean="0"/>
              <a:t>Standard protocol for encrypting Internet traffic</a:t>
            </a:r>
          </a:p>
          <a:p>
            <a:r>
              <a:rPr lang="en-US" dirty="0" smtClean="0"/>
              <a:t>Previously known as SSL (Secure Sockets Layer), which has been around since 1994</a:t>
            </a:r>
          </a:p>
          <a:p>
            <a:r>
              <a:rPr lang="en-US" dirty="0" smtClean="0"/>
              <a:t>TLS replaced SSL in 1999</a:t>
            </a:r>
          </a:p>
          <a:p>
            <a:r>
              <a:rPr lang="en-US" dirty="0" smtClean="0"/>
              <a:t>Used for HTTPS (HTTP</a:t>
            </a:r>
            <a:br>
              <a:rPr lang="en-US" dirty="0" smtClean="0"/>
            </a:br>
            <a:r>
              <a:rPr lang="en-US" dirty="0" smtClean="0"/>
              <a:t>Secure) traffic</a:t>
            </a:r>
          </a:p>
          <a:p>
            <a:r>
              <a:rPr lang="en-US" dirty="0" smtClean="0"/>
              <a:t>Supported by nearly every</a:t>
            </a:r>
            <a:br>
              <a:rPr lang="en-US" dirty="0" smtClean="0"/>
            </a:br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Fundamentals</a:t>
            </a:r>
            <a:endParaRPr lang="en-US" dirty="0"/>
          </a:p>
        </p:txBody>
      </p:sp>
      <p:pic>
        <p:nvPicPr>
          <p:cNvPr id="11268" name="Picture 4" descr="http://media.catmoji.com/post/j1e/student-cat-reads-carefu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70" y="3931681"/>
            <a:ext cx="3703178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331319" cy="512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don’t use TLS, web traffic goes over unencrypted</a:t>
            </a:r>
          </a:p>
          <a:p>
            <a:r>
              <a:rPr lang="en-US" dirty="0" smtClean="0"/>
              <a:t>This includes HTTP payloads, but also HTTP headers</a:t>
            </a:r>
          </a:p>
          <a:p>
            <a:r>
              <a:rPr lang="en-US" dirty="0" smtClean="0"/>
              <a:t>Why are headers a problem too?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for TLS (1)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799"/>
            <a:ext cx="8229600" cy="325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Server (and client) authentication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for TLS (2)</a:t>
            </a:r>
            <a:endParaRPr lang="en-US" dirty="0"/>
          </a:p>
        </p:txBody>
      </p:sp>
      <p:pic>
        <p:nvPicPr>
          <p:cNvPr id="5" name="Picture 2" descr="http://www.cutestpage.com/pictures/Security_C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11768" r="7476" b="4189"/>
          <a:stretch/>
        </p:blipFill>
        <p:spPr bwMode="auto">
          <a:xfrm>
            <a:off x="4419600" y="2590800"/>
            <a:ext cx="4109652" cy="37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Defcon</a:t>
            </a:r>
            <a:r>
              <a:rPr lang="en-US" dirty="0" smtClean="0"/>
              <a:t> Wall of Sheep</a:t>
            </a:r>
            <a:endParaRPr lang="en-US" dirty="0"/>
          </a:p>
        </p:txBody>
      </p:sp>
      <p:sp>
        <p:nvSpPr>
          <p:cNvPr id="4" name="AutoShape 2" descr="https://b.kentbackman.com/wp-content/uploads/2010/08/wall-of-shee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Nat\Pictures\wall-of-shee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1447800"/>
            <a:ext cx="6684433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CONNECT is used to establish a two-way connection “tunnel” between two parties</a:t>
            </a:r>
          </a:p>
          <a:p>
            <a:r>
              <a:rPr lang="en-US" dirty="0" smtClean="0"/>
              <a:t>After this, a “triple handshake” is performed over the tunnel</a:t>
            </a:r>
          </a:p>
          <a:p>
            <a:r>
              <a:rPr lang="en-US" dirty="0" smtClean="0"/>
              <a:t>After the handshake, the two</a:t>
            </a:r>
            <a:br>
              <a:rPr lang="en-US" dirty="0" smtClean="0"/>
            </a:br>
            <a:r>
              <a:rPr lang="en-US" dirty="0" smtClean="0"/>
              <a:t>parties can communicate securely</a:t>
            </a:r>
          </a:p>
          <a:p>
            <a:r>
              <a:rPr lang="en-US" dirty="0" smtClean="0"/>
              <a:t>We’ll take a closer look at this</a:t>
            </a:r>
            <a:br>
              <a:rPr lang="en-US" dirty="0" smtClean="0"/>
            </a:br>
            <a:r>
              <a:rPr lang="en-US" dirty="0" smtClean="0"/>
              <a:t>handshake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and CONNECT</a:t>
            </a:r>
            <a:endParaRPr lang="en-US" dirty="0"/>
          </a:p>
        </p:txBody>
      </p:sp>
      <p:pic>
        <p:nvPicPr>
          <p:cNvPr id="13314" name="Picture 2" descr="http://www.petco.com/assets/product_images/6/6114031067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need to do to communicate securely?</a:t>
            </a:r>
          </a:p>
          <a:p>
            <a:pPr lvl="1"/>
            <a:r>
              <a:rPr lang="en-US" dirty="0" smtClean="0"/>
              <a:t>Make sure we’re speaking the same language</a:t>
            </a:r>
          </a:p>
          <a:p>
            <a:pPr lvl="1"/>
            <a:r>
              <a:rPr lang="en-US" dirty="0" smtClean="0"/>
              <a:t>Prove who we are</a:t>
            </a:r>
          </a:p>
          <a:p>
            <a:pPr lvl="1"/>
            <a:r>
              <a:rPr lang="en-US" dirty="0" smtClean="0"/>
              <a:t>Establish a secret code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Handshake Protocol (Concept)</a:t>
            </a:r>
            <a:endParaRPr lang="en-US" dirty="0"/>
          </a:p>
        </p:txBody>
      </p:sp>
      <p:pic>
        <p:nvPicPr>
          <p:cNvPr id="6146" name="Picture 2" descr="http://designmadeinjapan.com/site/wp-content/uploads/2014/03/pokkeboy-cat-vending-machine-kaboomi-stud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r="6986"/>
          <a:stretch/>
        </p:blipFill>
        <p:spPr bwMode="auto">
          <a:xfrm>
            <a:off x="5228054" y="3124200"/>
            <a:ext cx="3557600" cy="33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 tells the server its protocol version and what cryptographic algorithms it can use</a:t>
            </a:r>
          </a:p>
          <a:p>
            <a:r>
              <a:rPr lang="en-US" dirty="0" smtClean="0"/>
              <a:t>Server responds with a protocol version and cryptographic algorithm to use</a:t>
            </a:r>
          </a:p>
          <a:p>
            <a:r>
              <a:rPr lang="en-US" dirty="0" smtClean="0"/>
              <a:t>Server sends its certificate to verify its identity</a:t>
            </a:r>
          </a:p>
          <a:p>
            <a:r>
              <a:rPr lang="en-US" dirty="0" smtClean="0"/>
              <a:t>Client verifies certificate and sends Pre-Master Secret, encrypted so only the server can read it</a:t>
            </a:r>
          </a:p>
          <a:p>
            <a:r>
              <a:rPr lang="en-US" dirty="0" smtClean="0"/>
              <a:t>Client and server both use that PMS to generate a Master Secret, which is used to generate encryption keys</a:t>
            </a:r>
          </a:p>
          <a:p>
            <a:r>
              <a:rPr lang="en-US" dirty="0" smtClean="0"/>
              <a:t>Communication commences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TLS Handshake Protocol (Rough Details)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53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404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TLS and HTTPS</vt:lpstr>
      <vt:lpstr>A joke about bad weather</vt:lpstr>
      <vt:lpstr>TLS Fundamentals</vt:lpstr>
      <vt:lpstr>Purposes for TLS (1)</vt:lpstr>
      <vt:lpstr>Purposes for TLS (2)</vt:lpstr>
      <vt:lpstr>Defcon Wall of Sheep</vt:lpstr>
      <vt:lpstr>TLS and CONNECT</vt:lpstr>
      <vt:lpstr>TLS Handshake Protocol (Concept)</vt:lpstr>
      <vt:lpstr>TLS Handshake Protocol (Rough Details)</vt:lpstr>
      <vt:lpstr>Heartbleed bug</vt:lpstr>
      <vt:lpstr>TLS Exploits</vt:lpstr>
      <vt:lpstr>Side-channel TLS Attacks (1)</vt:lpstr>
      <vt:lpstr>Side-channel TLS Attacks (2)</vt:lpstr>
      <vt:lpstr>Autocomplete Packet Sizes for "hackers"</vt:lpstr>
      <vt:lpstr>Autocomplete Packet Sizes for "benaloh"</vt:lpstr>
      <vt:lpstr>Autocomplete Packet Sizes for "xvwqxzx"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TLS and HTTPS</dc:title>
  <dc:creator>Nat</dc:creator>
  <cp:lastModifiedBy>Nat</cp:lastModifiedBy>
  <cp:revision>16</cp:revision>
  <dcterms:created xsi:type="dcterms:W3CDTF">2015-02-12T06:50:26Z</dcterms:created>
  <dcterms:modified xsi:type="dcterms:W3CDTF">2015-02-12T10:11:46Z</dcterms:modified>
</cp:coreProperties>
</file>